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pl-PL"/>
  <c:roundedCorners val="0"/>
  <c:style val="2"/>
  <c:chart>
    <c:title>
      <c:tx>
        <c:rich>
          <a:bodyPr rot="0"/>
          <a:lstStyle/>
          <a:p>
            <a:pPr>
              <a:defRPr sz="1862" b="1" strike="noStrike" spc="46">
                <a:solidFill>
                  <a:srgbClr val="003767"/>
                </a:solidFill>
                <a:latin typeface="SanukPro-Light"/>
                <a:ea typeface="DejaVu Sans"/>
              </a:defRPr>
            </a:pPr>
            <a:r>
              <a:rPr lang="en-US" sz="1862" b="1" strike="noStrike" spc="46">
                <a:solidFill>
                  <a:srgbClr val="003767"/>
                </a:solidFill>
                <a:latin typeface="SanukPro-Light"/>
                <a:ea typeface="DejaVu Sans"/>
              </a:rPr>
              <a:t>ISIC Challenge 2018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Kolumna3</c:v>
                </c:pt>
              </c:strCache>
            </c:strRef>
          </c:tx>
          <c:spPr>
            <a:solidFill>
              <a:srgbClr val="E31B23"/>
            </a:solidFill>
            <a:ln>
              <a:noFill/>
            </a:ln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07F-4B55-8D14-CA644EE4FCF1}"/>
              </c:ext>
            </c:extLst>
          </c:dPt>
          <c:dPt>
            <c:idx val="1"/>
            <c:bubble3D val="0"/>
            <c:spPr>
              <a:solidFill>
                <a:srgbClr val="00376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007F-4B55-8D14-CA644EE4FCF1}"/>
              </c:ext>
            </c:extLst>
          </c:dPt>
          <c:dPt>
            <c:idx val="2"/>
            <c:bubble3D val="0"/>
            <c:spPr>
              <a:solidFill>
                <a:srgbClr val="B9DE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007F-4B55-8D14-CA644EE4FCF1}"/>
              </c:ext>
            </c:extLst>
          </c:dPt>
          <c:dPt>
            <c:idx val="3"/>
            <c:bubble3D val="0"/>
            <c:spPr>
              <a:solidFill>
                <a:srgbClr val="7375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007F-4B55-8D14-CA644EE4FCF1}"/>
              </c:ext>
            </c:extLst>
          </c:dPt>
          <c:dPt>
            <c:idx val="4"/>
            <c:bubble3D val="0"/>
            <c:spPr>
              <a:solidFill>
                <a:srgbClr val="4472C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007F-4B55-8D14-CA644EE4FCF1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007F-4B55-8D14-CA644EE4FCF1}"/>
              </c:ext>
            </c:extLst>
          </c:dPt>
          <c:dPt>
            <c:idx val="6"/>
            <c:bubble3D val="0"/>
            <c:spPr>
              <a:solidFill>
                <a:srgbClr val="88101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D-007F-4B55-8D14-CA644EE4FCF1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0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7"/>
                <c:pt idx="0">
                  <c:v>Nevus</c:v>
                </c:pt>
                <c:pt idx="1">
                  <c:v>Dermatofibroma</c:v>
                </c:pt>
                <c:pt idx="2">
                  <c:v>Melanoma</c:v>
                </c:pt>
                <c:pt idx="3">
                  <c:v>Pigmented Bowen’s</c:v>
                </c:pt>
                <c:pt idx="4">
                  <c:v>Pigmented Benign </c:v>
                </c:pt>
                <c:pt idx="5">
                  <c:v>Basal cell carcinoma</c:v>
                </c:pt>
                <c:pt idx="6">
                  <c:v>Vascular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7"/>
                <c:pt idx="0">
                  <c:v>6667</c:v>
                </c:pt>
                <c:pt idx="1">
                  <c:v>115</c:v>
                </c:pt>
                <c:pt idx="2">
                  <c:v>1104</c:v>
                </c:pt>
                <c:pt idx="3">
                  <c:v>327</c:v>
                </c:pt>
                <c:pt idx="4">
                  <c:v>1092</c:v>
                </c:pt>
                <c:pt idx="5">
                  <c:v>511</c:v>
                </c:pt>
                <c:pt idx="6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07F-4B55-8D14-CA644EE4F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</c:spPr>
    </c:plotArea>
    <c:legend>
      <c:legendPos val="t"/>
      <c:layout/>
      <c:overlay val="0"/>
      <c:spPr>
        <a:noFill/>
        <a:ln>
          <a:noFill/>
        </a:ln>
      </c:spPr>
      <c:txPr>
        <a:bodyPr/>
        <a:lstStyle/>
        <a:p>
          <a:pPr>
            <a:defRPr sz="1197" b="0" strike="noStrike" spc="-1">
              <a:solidFill>
                <a:srgbClr val="003767"/>
              </a:solidFill>
              <a:latin typeface="SanukPro-Light"/>
              <a:ea typeface="DejaVu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1"/>
          <p:cNvPicPr/>
          <p:nvPr/>
        </p:nvPicPr>
        <p:blipFill>
          <a:blip r:embed="rId14"/>
          <a:srcRect b="32702"/>
          <a:stretch/>
        </p:blipFill>
        <p:spPr>
          <a:xfrm>
            <a:off x="1261800" y="252360"/>
            <a:ext cx="6636600" cy="31582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709080" y="536760"/>
            <a:ext cx="5376600" cy="280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Obraz 2"/>
          <p:cNvPicPr/>
          <p:nvPr/>
        </p:nvPicPr>
        <p:blipFill>
          <a:blip r:embed="rId14"/>
          <a:srcRect l="91312" t="31016" r="3415"/>
          <a:stretch/>
        </p:blipFill>
        <p:spPr>
          <a:xfrm>
            <a:off x="3326400" y="396000"/>
            <a:ext cx="172080" cy="113148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0" y="1431360"/>
            <a:ext cx="9143280" cy="794160"/>
          </a:xfrm>
          <a:prstGeom prst="rect">
            <a:avLst/>
          </a:prstGeom>
          <a:solidFill>
            <a:srgbClr val="E31B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Obraz 3"/>
          <p:cNvPicPr/>
          <p:nvPr/>
        </p:nvPicPr>
        <p:blipFill>
          <a:blip r:embed="rId15"/>
          <a:srcRect l="13355" t="35112" r="12262" b="41189"/>
          <a:stretch/>
        </p:blipFill>
        <p:spPr>
          <a:xfrm>
            <a:off x="389880" y="411120"/>
            <a:ext cx="2915280" cy="65628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1439280"/>
            <a:ext cx="5289840" cy="456480"/>
          </a:xfrm>
          <a:prstGeom prst="rect">
            <a:avLst/>
          </a:prstGeom>
          <a:solidFill>
            <a:srgbClr val="E31B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Obraz 2"/>
          <p:cNvPicPr/>
          <p:nvPr/>
        </p:nvPicPr>
        <p:blipFill>
          <a:blip r:embed="rId14"/>
          <a:srcRect l="91312" t="31016" r="3415"/>
          <a:stretch/>
        </p:blipFill>
        <p:spPr>
          <a:xfrm>
            <a:off x="3326400" y="396000"/>
            <a:ext cx="172080" cy="1131480"/>
          </a:xfrm>
          <a:prstGeom prst="rect">
            <a:avLst/>
          </a:prstGeom>
          <a:ln>
            <a:noFill/>
          </a:ln>
        </p:spPr>
      </p:pic>
      <p:pic>
        <p:nvPicPr>
          <p:cNvPr id="82" name="Obraz 9"/>
          <p:cNvPicPr/>
          <p:nvPr/>
        </p:nvPicPr>
        <p:blipFill>
          <a:blip r:embed="rId15"/>
          <a:srcRect l="13355" t="35112" r="12262" b="41189"/>
          <a:stretch/>
        </p:blipFill>
        <p:spPr>
          <a:xfrm>
            <a:off x="389880" y="411120"/>
            <a:ext cx="2915280" cy="656280"/>
          </a:xfrm>
          <a:prstGeom prst="rect">
            <a:avLst/>
          </a:prstGeom>
          <a:ln>
            <a:noFill/>
          </a:ln>
        </p:spPr>
      </p:pic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Obraz 120"/>
          <p:cNvPicPr/>
          <p:nvPr/>
        </p:nvPicPr>
        <p:blipFill>
          <a:blip r:embed="rId14"/>
          <a:stretch/>
        </p:blipFill>
        <p:spPr>
          <a:xfrm>
            <a:off x="2368800" y="2327400"/>
            <a:ext cx="4393800" cy="2559600"/>
          </a:xfrm>
          <a:prstGeom prst="rect">
            <a:avLst/>
          </a:prstGeom>
          <a:ln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265040" y="3868200"/>
            <a:ext cx="6613200" cy="13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1" spc="-1" dirty="0">
                <a:solidFill>
                  <a:srgbClr val="FFFFFF"/>
                </a:solidFill>
              </a:rPr>
              <a:t>Style transfer-based image synthesis as an </a:t>
            </a:r>
            <a:r>
              <a:rPr lang="en-US" sz="2600" b="1" spc="-1" dirty="0" smtClean="0">
                <a:solidFill>
                  <a:srgbClr val="FFFFFF"/>
                </a:solidFill>
              </a:rPr>
              <a:t>efficient</a:t>
            </a:r>
            <a:r>
              <a:rPr lang="pl-PL" sz="2600" b="1" spc="-1" dirty="0" smtClean="0">
                <a:solidFill>
                  <a:srgbClr val="FFFFFF"/>
                </a:solidFill>
              </a:rPr>
              <a:t> </a:t>
            </a:r>
            <a:r>
              <a:rPr lang="en-US" sz="2600" b="1" spc="-1" dirty="0" smtClean="0">
                <a:solidFill>
                  <a:srgbClr val="FFFFFF"/>
                </a:solidFill>
              </a:rPr>
              <a:t>regularization </a:t>
            </a:r>
            <a:r>
              <a:rPr lang="en-US" sz="2600" b="1" spc="-1" dirty="0">
                <a:solidFill>
                  <a:srgbClr val="FFFFFF"/>
                </a:solidFill>
              </a:rPr>
              <a:t>technique in deep learning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0" y="5615640"/>
            <a:ext cx="914328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Agnieszka Mikołajczyk, Michał Grochowski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lang="en-US" sz="1200" b="1" strike="noStrike" cap="all" spc="-1">
                <a:solidFill>
                  <a:srgbClr val="FFFFFF"/>
                </a:solidFill>
                <a:latin typeface="Arial"/>
              </a:rPr>
              <a:t>DEPARTMENT OF ELECTRICAL ENGINEERING, CONTROL SYSTEMS AND INFORMATICS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lang="en-US" sz="1200" b="1" strike="noStrike" cap="all" spc="-1">
                <a:solidFill>
                  <a:srgbClr val="FFFFFF"/>
                </a:solidFill>
                <a:latin typeface="Arial"/>
              </a:rPr>
              <a:t>FACULTY OF ELECTRICAL AND CONTROL ENGINeERING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51"/>
              </a:spcBef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Definition</a:t>
            </a: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182880" algn="ctr">
              <a:lnSpc>
                <a:spcPct val="90000"/>
              </a:lnSpc>
              <a:spcBef>
                <a:spcPts val="1729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Regularization is any supplementary technique that aims at making the model generalize better, i.e. produce better results on the test set.</a:t>
            </a:r>
            <a:endParaRPr lang="en-US" sz="1600" b="0" strike="noStrike" spc="-1">
              <a:latin typeface="Arial"/>
            </a:endParaRPr>
          </a:p>
          <a:p>
            <a:pPr marL="18288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endParaRPr lang="en-US" sz="1600" b="0" strike="noStrike" spc="-1">
              <a:latin typeface="Arial"/>
            </a:endParaRPr>
          </a:p>
          <a:p>
            <a:pPr marL="18288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Example techniques: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Dropuout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…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Regularization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83240" y="6584040"/>
            <a:ext cx="802440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*Kukačka, J., Golkov, V., &amp; Cremers, D. (2017). Regularization for deep learning: A taxonomy. arXiv preprint arXiv:1710.10686.</a:t>
            </a:r>
          </a:p>
        </p:txBody>
      </p:sp>
      <p:pic>
        <p:nvPicPr>
          <p:cNvPr id="196" name="Obraz 195"/>
          <p:cNvPicPr/>
          <p:nvPr/>
        </p:nvPicPr>
        <p:blipFill>
          <a:blip r:embed="rId2"/>
          <a:stretch/>
        </p:blipFill>
        <p:spPr>
          <a:xfrm>
            <a:off x="5395320" y="4115160"/>
            <a:ext cx="3472200" cy="228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1143000" y="2889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Definition</a:t>
            </a: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182880" algn="ctr">
              <a:lnSpc>
                <a:spcPct val="90000"/>
              </a:lnSpc>
              <a:spcBef>
                <a:spcPts val="1729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Regularization is any supplementary technique that aims at making the model generalize better, i.e. produce better results on the test set.</a:t>
            </a:r>
            <a:endParaRPr lang="en-US" sz="1600" b="0" strike="noStrike" spc="-1">
              <a:latin typeface="Arial"/>
            </a:endParaRPr>
          </a:p>
          <a:p>
            <a:pPr marL="18288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endParaRPr lang="en-US" sz="1600" b="0" strike="noStrike" spc="-1">
              <a:latin typeface="Arial"/>
            </a:endParaRPr>
          </a:p>
          <a:p>
            <a:pPr marL="18288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Example techniques: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Dropuout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Carefully selecting optimizer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Regularization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183240" y="6584040"/>
            <a:ext cx="802440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*Kukačka, J., Golkov, V., &amp; Cremers, D. (2017). Regularization for deep learning: A taxonomy. arXiv preprint arXiv:1710.10686.</a:t>
            </a:r>
          </a:p>
        </p:txBody>
      </p:sp>
      <p:pic>
        <p:nvPicPr>
          <p:cNvPr id="201" name="Obraz 200"/>
          <p:cNvPicPr/>
          <p:nvPr/>
        </p:nvPicPr>
        <p:blipFill>
          <a:blip r:embed="rId2"/>
          <a:stretch/>
        </p:blipFill>
        <p:spPr>
          <a:xfrm>
            <a:off x="4938480" y="3841200"/>
            <a:ext cx="3656520" cy="283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Definition</a:t>
            </a: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182880" algn="ctr">
              <a:lnSpc>
                <a:spcPct val="90000"/>
              </a:lnSpc>
              <a:spcBef>
                <a:spcPts val="1729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Regularization is any supplementary technique that aims at making the model generalize better, i.e. produce better results on the test set.</a:t>
            </a:r>
            <a:endParaRPr lang="en-US" sz="1600" b="0" strike="noStrike" spc="-1">
              <a:latin typeface="Arial"/>
            </a:endParaRPr>
          </a:p>
          <a:p>
            <a:pPr marL="18288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endParaRPr lang="en-US" sz="1600" b="0" strike="noStrike" spc="-1">
              <a:latin typeface="Arial"/>
            </a:endParaRPr>
          </a:p>
          <a:p>
            <a:pPr marL="18288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Example techniques: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Dropuout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Carefully selecting optimizer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Data augmentation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Regularization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182880" y="6583680"/>
            <a:ext cx="802440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*Kukačka, J., Golkov, V., &amp; Cremers, D. (2017). Regularization for deep learning: A taxonomy. arXiv preprint arXiv:1710.10686.</a:t>
            </a:r>
          </a:p>
        </p:txBody>
      </p:sp>
      <p:pic>
        <p:nvPicPr>
          <p:cNvPr id="206" name="Obraz 205"/>
          <p:cNvPicPr/>
          <p:nvPr/>
        </p:nvPicPr>
        <p:blipFill>
          <a:blip r:embed="rId2"/>
          <a:stretch/>
        </p:blipFill>
        <p:spPr>
          <a:xfrm>
            <a:off x="4298400" y="4251600"/>
            <a:ext cx="4478760" cy="159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2"/>
          <p:cNvSpPr/>
          <p:nvPr/>
        </p:nvSpPr>
        <p:spPr>
          <a:xfrm>
            <a:off x="822960" y="25509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Data augmentation</a:t>
            </a:r>
            <a:endParaRPr lang="en-US" sz="1600" b="0" strike="noStrike" spc="-1">
              <a:latin typeface="Arial"/>
            </a:endParaRPr>
          </a:p>
          <a:p>
            <a:pPr marL="42048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Reproducible and reliable</a:t>
            </a:r>
            <a:endParaRPr lang="en-US" sz="1600" b="0" strike="noStrike" spc="-1">
              <a:latin typeface="Arial"/>
            </a:endParaRPr>
          </a:p>
          <a:p>
            <a:pPr marL="42048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Relatively easy</a:t>
            </a:r>
            <a:endParaRPr lang="en-US" sz="1600" b="0" strike="noStrike" spc="-1">
              <a:latin typeface="Arial"/>
            </a:endParaRPr>
          </a:p>
          <a:p>
            <a:pPr marL="42048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Implementation code widely avaiable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Regularization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210" name="Group 4"/>
          <p:cNvGrpSpPr/>
          <p:nvPr/>
        </p:nvGrpSpPr>
        <p:grpSpPr>
          <a:xfrm>
            <a:off x="1885320" y="4297680"/>
            <a:ext cx="5760360" cy="2194200"/>
            <a:chOff x="1885320" y="4297680"/>
            <a:chExt cx="5760360" cy="2194200"/>
          </a:xfrm>
        </p:grpSpPr>
        <p:pic>
          <p:nvPicPr>
            <p:cNvPr id="211" name="Google Shape;237;p31"/>
            <p:cNvPicPr/>
            <p:nvPr/>
          </p:nvPicPr>
          <p:blipFill>
            <a:blip r:embed="rId2"/>
            <a:stretch/>
          </p:blipFill>
          <p:spPr>
            <a:xfrm>
              <a:off x="1885320" y="4297680"/>
              <a:ext cx="5725440" cy="1171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2" name="Google Shape;238;p31"/>
            <p:cNvPicPr/>
            <p:nvPr/>
          </p:nvPicPr>
          <p:blipFill>
            <a:blip r:embed="rId3"/>
            <a:stretch/>
          </p:blipFill>
          <p:spPr>
            <a:xfrm>
              <a:off x="2091600" y="5469840"/>
              <a:ext cx="5554080" cy="10220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2"/>
          <p:cNvSpPr/>
          <p:nvPr/>
        </p:nvSpPr>
        <p:spPr>
          <a:xfrm>
            <a:off x="822960" y="25509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Data augmentation</a:t>
            </a:r>
            <a:endParaRPr lang="en-US" sz="1600" b="0" strike="noStrike" spc="-1">
              <a:latin typeface="Arial"/>
            </a:endParaRPr>
          </a:p>
          <a:p>
            <a:pPr marL="42048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Reproducible and reliable</a:t>
            </a:r>
            <a:endParaRPr lang="en-US" sz="1600" b="0" strike="noStrike" spc="-1">
              <a:latin typeface="Arial"/>
            </a:endParaRPr>
          </a:p>
          <a:p>
            <a:pPr marL="42048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Relatively easy</a:t>
            </a:r>
            <a:endParaRPr lang="en-US" sz="1600" b="0" strike="noStrike" spc="-1">
              <a:latin typeface="Arial"/>
            </a:endParaRPr>
          </a:p>
          <a:p>
            <a:pPr marL="42048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Implementation code widely avaiable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2160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However….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Regularization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216" name="Group 4"/>
          <p:cNvGrpSpPr/>
          <p:nvPr/>
        </p:nvGrpSpPr>
        <p:grpSpPr>
          <a:xfrm>
            <a:off x="1885320" y="4297680"/>
            <a:ext cx="5760360" cy="2194200"/>
            <a:chOff x="1885320" y="4297680"/>
            <a:chExt cx="5760360" cy="2194200"/>
          </a:xfrm>
        </p:grpSpPr>
        <p:pic>
          <p:nvPicPr>
            <p:cNvPr id="217" name="Google Shape;237;p31"/>
            <p:cNvPicPr/>
            <p:nvPr/>
          </p:nvPicPr>
          <p:blipFill>
            <a:blip r:embed="rId2"/>
            <a:stretch/>
          </p:blipFill>
          <p:spPr>
            <a:xfrm>
              <a:off x="1885320" y="4297680"/>
              <a:ext cx="5725440" cy="1171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8" name="Google Shape;238;p31"/>
            <p:cNvPicPr/>
            <p:nvPr/>
          </p:nvPicPr>
          <p:blipFill>
            <a:blip r:embed="rId3"/>
            <a:stretch/>
          </p:blipFill>
          <p:spPr>
            <a:xfrm>
              <a:off x="2091600" y="5469840"/>
              <a:ext cx="5554080" cy="10220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570960" y="25509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Data augmentation</a:t>
            </a:r>
            <a:endParaRPr lang="en-US" sz="1600" b="0" strike="noStrike" spc="-1">
              <a:latin typeface="Arial"/>
            </a:endParaRPr>
          </a:p>
          <a:p>
            <a:pPr marL="42048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Reproducible and reliable</a:t>
            </a:r>
            <a:endParaRPr lang="en-US" sz="1600" b="0" strike="noStrike" spc="-1">
              <a:latin typeface="Arial"/>
            </a:endParaRPr>
          </a:p>
          <a:p>
            <a:pPr marL="42048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Relatively easy</a:t>
            </a:r>
            <a:endParaRPr lang="en-US" sz="1600" b="0" strike="noStrike" spc="-1">
              <a:latin typeface="Arial"/>
            </a:endParaRPr>
          </a:p>
          <a:p>
            <a:pPr marL="42048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Implementation code widely avaiable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2160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However….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2160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Images generated with affine transformations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575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does not bring any new examples to a dataset,</a:t>
            </a:r>
            <a:endParaRPr lang="en-US" sz="1600" b="0" strike="noStrike" spc="-1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575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but only copy and paste slightly modified image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Regularization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222" name="Group 4"/>
          <p:cNvGrpSpPr/>
          <p:nvPr/>
        </p:nvGrpSpPr>
        <p:grpSpPr>
          <a:xfrm>
            <a:off x="4877640" y="4153680"/>
            <a:ext cx="4080240" cy="1554120"/>
            <a:chOff x="4877640" y="4153680"/>
            <a:chExt cx="4080240" cy="1554120"/>
          </a:xfrm>
        </p:grpSpPr>
        <p:pic>
          <p:nvPicPr>
            <p:cNvPr id="223" name="Google Shape;237;p31"/>
            <p:cNvPicPr/>
            <p:nvPr/>
          </p:nvPicPr>
          <p:blipFill>
            <a:blip r:embed="rId2"/>
            <a:stretch/>
          </p:blipFill>
          <p:spPr>
            <a:xfrm>
              <a:off x="4877640" y="4153680"/>
              <a:ext cx="4055400" cy="829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Google Shape;238;p31"/>
            <p:cNvPicPr/>
            <p:nvPr/>
          </p:nvPicPr>
          <p:blipFill>
            <a:blip r:embed="rId3"/>
            <a:stretch/>
          </p:blipFill>
          <p:spPr>
            <a:xfrm>
              <a:off x="5023800" y="4983840"/>
              <a:ext cx="3934080" cy="72396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What about image generation?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Different view on image generation: style transfer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Synthetize a style (texture and color) from style-source image while constraining the semantic content of content-source image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Used for creating eye-pleasing artworks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Neural style transfer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142520" y="4427640"/>
            <a:ext cx="78264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937440" y="4427640"/>
            <a:ext cx="108576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7008840" y="4415760"/>
            <a:ext cx="92412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2761920" y="5369040"/>
            <a:ext cx="36648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5942160" y="5356440"/>
            <a:ext cx="33912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33" name="Obraz 6"/>
          <p:cNvPicPr/>
          <p:nvPr/>
        </p:nvPicPr>
        <p:blipFill>
          <a:blip r:embed="rId2"/>
          <a:stretch/>
        </p:blipFill>
        <p:spPr>
          <a:xfrm>
            <a:off x="667080" y="4938480"/>
            <a:ext cx="1947240" cy="1504440"/>
          </a:xfrm>
          <a:prstGeom prst="rect">
            <a:avLst/>
          </a:prstGeom>
          <a:ln>
            <a:noFill/>
          </a:ln>
        </p:spPr>
      </p:pic>
      <p:pic>
        <p:nvPicPr>
          <p:cNvPr id="234" name="Obraz 7"/>
          <p:cNvPicPr/>
          <p:nvPr/>
        </p:nvPicPr>
        <p:blipFill>
          <a:blip r:embed="rId3"/>
          <a:stretch/>
        </p:blipFill>
        <p:spPr>
          <a:xfrm>
            <a:off x="3259800" y="4938480"/>
            <a:ext cx="2463480" cy="1514880"/>
          </a:xfrm>
          <a:prstGeom prst="rect">
            <a:avLst/>
          </a:prstGeom>
          <a:ln>
            <a:noFill/>
          </a:ln>
        </p:spPr>
      </p:pic>
      <p:pic>
        <p:nvPicPr>
          <p:cNvPr id="235" name="Obraz 8"/>
          <p:cNvPicPr/>
          <p:nvPr/>
        </p:nvPicPr>
        <p:blipFill>
          <a:blip r:embed="rId4"/>
          <a:stretch/>
        </p:blipFill>
        <p:spPr>
          <a:xfrm>
            <a:off x="6568200" y="4934160"/>
            <a:ext cx="1990080" cy="153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Synthetize a style (texture and color) from style-source image while constraining the semantic content of content-source image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Used for creating eye-pleasing artworks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Underestimated in the field of data augmentation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Neural style transfer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4142520" y="4427640"/>
            <a:ext cx="78264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937440" y="4427640"/>
            <a:ext cx="108576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7008840" y="4415760"/>
            <a:ext cx="92412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2" name="CustomShape 7"/>
          <p:cNvSpPr/>
          <p:nvPr/>
        </p:nvSpPr>
        <p:spPr>
          <a:xfrm>
            <a:off x="2761920" y="5369040"/>
            <a:ext cx="36648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3" name="CustomShape 8"/>
          <p:cNvSpPr/>
          <p:nvPr/>
        </p:nvSpPr>
        <p:spPr>
          <a:xfrm>
            <a:off x="5942160" y="5356440"/>
            <a:ext cx="33912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44" name="Obraz 6"/>
          <p:cNvPicPr/>
          <p:nvPr/>
        </p:nvPicPr>
        <p:blipFill>
          <a:blip r:embed="rId2"/>
          <a:stretch/>
        </p:blipFill>
        <p:spPr>
          <a:xfrm>
            <a:off x="667080" y="4938480"/>
            <a:ext cx="1947240" cy="1504440"/>
          </a:xfrm>
          <a:prstGeom prst="rect">
            <a:avLst/>
          </a:prstGeom>
          <a:ln>
            <a:noFill/>
          </a:ln>
        </p:spPr>
      </p:pic>
      <p:pic>
        <p:nvPicPr>
          <p:cNvPr id="245" name="Obraz 7"/>
          <p:cNvPicPr/>
          <p:nvPr/>
        </p:nvPicPr>
        <p:blipFill>
          <a:blip r:embed="rId3"/>
          <a:stretch/>
        </p:blipFill>
        <p:spPr>
          <a:xfrm>
            <a:off x="3259800" y="4938480"/>
            <a:ext cx="2463480" cy="1514880"/>
          </a:xfrm>
          <a:prstGeom prst="rect">
            <a:avLst/>
          </a:prstGeom>
          <a:ln>
            <a:noFill/>
          </a:ln>
        </p:spPr>
      </p:pic>
      <p:pic>
        <p:nvPicPr>
          <p:cNvPr id="246" name="Obraz 8"/>
          <p:cNvPicPr/>
          <p:nvPr/>
        </p:nvPicPr>
        <p:blipFill>
          <a:blip r:embed="rId4"/>
          <a:stretch/>
        </p:blipFill>
        <p:spPr>
          <a:xfrm>
            <a:off x="6568200" y="4934160"/>
            <a:ext cx="1990080" cy="153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1143000" y="2817360"/>
            <a:ext cx="6857280" cy="249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FF0000"/>
                </a:solidFill>
                <a:latin typeface="SanukPro-Medium"/>
              </a:rPr>
              <a:t>How does it work?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In convolutional neural networks, each layer stores information in an abstraction based on the previous layer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First layer pixel values, next layer edges, next combinations of edges, next shape features…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Conclusion: different images can still contain the same high-level features while having completely different pixels value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Neural style transfer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6160320" y="5364720"/>
            <a:ext cx="69048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4292640" y="5404680"/>
            <a:ext cx="82116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52" name="CustomShape 6"/>
          <p:cNvSpPr/>
          <p:nvPr/>
        </p:nvSpPr>
        <p:spPr>
          <a:xfrm>
            <a:off x="7781040" y="5364720"/>
            <a:ext cx="105588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53" name="CustomShape 7"/>
          <p:cNvSpPr/>
          <p:nvPr/>
        </p:nvSpPr>
        <p:spPr>
          <a:xfrm>
            <a:off x="5462280" y="5913720"/>
            <a:ext cx="16272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4" name="CustomShape 8"/>
          <p:cNvSpPr/>
          <p:nvPr/>
        </p:nvSpPr>
        <p:spPr>
          <a:xfrm>
            <a:off x="7374240" y="5850360"/>
            <a:ext cx="19584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5" name="Obraz 6"/>
          <p:cNvPicPr/>
          <p:nvPr/>
        </p:nvPicPr>
        <p:blipFill>
          <a:blip r:embed="rId2"/>
          <a:stretch/>
        </p:blipFill>
        <p:spPr>
          <a:xfrm>
            <a:off x="4204080" y="5730840"/>
            <a:ext cx="1085400" cy="838440"/>
          </a:xfrm>
          <a:prstGeom prst="rect">
            <a:avLst/>
          </a:prstGeom>
          <a:ln>
            <a:noFill/>
          </a:ln>
        </p:spPr>
      </p:pic>
      <p:pic>
        <p:nvPicPr>
          <p:cNvPr id="256" name="Obraz 7"/>
          <p:cNvPicPr/>
          <p:nvPr/>
        </p:nvPicPr>
        <p:blipFill>
          <a:blip r:embed="rId3"/>
          <a:stretch/>
        </p:blipFill>
        <p:spPr>
          <a:xfrm>
            <a:off x="5878080" y="5681520"/>
            <a:ext cx="1373040" cy="844200"/>
          </a:xfrm>
          <a:prstGeom prst="rect">
            <a:avLst/>
          </a:prstGeom>
          <a:ln>
            <a:noFill/>
          </a:ln>
        </p:spPr>
      </p:pic>
      <p:pic>
        <p:nvPicPr>
          <p:cNvPr id="257" name="Obraz 8"/>
          <p:cNvPicPr/>
          <p:nvPr/>
        </p:nvPicPr>
        <p:blipFill>
          <a:blip r:embed="rId4"/>
          <a:stretch/>
        </p:blipFill>
        <p:spPr>
          <a:xfrm>
            <a:off x="7781040" y="5681520"/>
            <a:ext cx="1109160" cy="85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1143000" y="2817360"/>
            <a:ext cx="6857280" cy="249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FF0000"/>
                </a:solidFill>
                <a:latin typeface="SanukPro-Medium"/>
              </a:rPr>
              <a:t>How does it work?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First layer pixel values, next layer edges, next combinations of edges, next shape features…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Idea: keep the shape of a content image and the pixel values, edges, from a style image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But if we take pixel values from the first layer we would keep not only a style from a style image but also content!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Instead, we take the correlations of features, which captures low-level representations but not the overall arrangement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Neural style transfer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6160320" y="5364720"/>
            <a:ext cx="69048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4292640" y="5404680"/>
            <a:ext cx="82116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7781040" y="5364720"/>
            <a:ext cx="105588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462280" y="5913720"/>
            <a:ext cx="16272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7374240" y="5850360"/>
            <a:ext cx="19584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6" name="Obraz 6"/>
          <p:cNvPicPr/>
          <p:nvPr/>
        </p:nvPicPr>
        <p:blipFill>
          <a:blip r:embed="rId2"/>
          <a:stretch/>
        </p:blipFill>
        <p:spPr>
          <a:xfrm>
            <a:off x="4204080" y="5730840"/>
            <a:ext cx="1085400" cy="838440"/>
          </a:xfrm>
          <a:prstGeom prst="rect">
            <a:avLst/>
          </a:prstGeom>
          <a:ln>
            <a:noFill/>
          </a:ln>
        </p:spPr>
      </p:pic>
      <p:pic>
        <p:nvPicPr>
          <p:cNvPr id="267" name="Obraz 7"/>
          <p:cNvPicPr/>
          <p:nvPr/>
        </p:nvPicPr>
        <p:blipFill>
          <a:blip r:embed="rId3"/>
          <a:stretch/>
        </p:blipFill>
        <p:spPr>
          <a:xfrm>
            <a:off x="5878080" y="5681520"/>
            <a:ext cx="1373040" cy="844200"/>
          </a:xfrm>
          <a:prstGeom prst="rect">
            <a:avLst/>
          </a:prstGeom>
          <a:ln>
            <a:noFill/>
          </a:ln>
        </p:spPr>
      </p:pic>
      <p:pic>
        <p:nvPicPr>
          <p:cNvPr id="268" name="Obraz 8"/>
          <p:cNvPicPr/>
          <p:nvPr/>
        </p:nvPicPr>
        <p:blipFill>
          <a:blip r:embed="rId4"/>
          <a:stretch/>
        </p:blipFill>
        <p:spPr>
          <a:xfrm>
            <a:off x="7781040" y="5681520"/>
            <a:ext cx="1109160" cy="85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Introduction: Challenges of deep learning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Regularization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Data augmentation methods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Style transfer for the data synthesis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Results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Summary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Plan of presentation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2"/>
          <p:cNvSpPr/>
          <p:nvPr/>
        </p:nvSpPr>
        <p:spPr>
          <a:xfrm>
            <a:off x="1143000" y="2817360"/>
            <a:ext cx="7193880" cy="241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First: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Preprocess both images, accounting for the mean and standard deviation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Select convolutional layers for representing style – usually few layers throughout the network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Select one layer to represent content - usually one of the middle to higher layers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Neural style transfer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6160320" y="5364720"/>
            <a:ext cx="69048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4292640" y="5404680"/>
            <a:ext cx="82116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4" name="CustomShape 6"/>
          <p:cNvSpPr/>
          <p:nvPr/>
        </p:nvSpPr>
        <p:spPr>
          <a:xfrm>
            <a:off x="7781040" y="5364720"/>
            <a:ext cx="105588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5" name="CustomShape 7"/>
          <p:cNvSpPr/>
          <p:nvPr/>
        </p:nvSpPr>
        <p:spPr>
          <a:xfrm>
            <a:off x="5462280" y="5913720"/>
            <a:ext cx="16272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6" name="CustomShape 8"/>
          <p:cNvSpPr/>
          <p:nvPr/>
        </p:nvSpPr>
        <p:spPr>
          <a:xfrm>
            <a:off x="7374240" y="5850360"/>
            <a:ext cx="19584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77" name="Obraz 6"/>
          <p:cNvPicPr/>
          <p:nvPr/>
        </p:nvPicPr>
        <p:blipFill>
          <a:blip r:embed="rId2"/>
          <a:stretch/>
        </p:blipFill>
        <p:spPr>
          <a:xfrm>
            <a:off x="4204080" y="5730840"/>
            <a:ext cx="1085400" cy="838440"/>
          </a:xfrm>
          <a:prstGeom prst="rect">
            <a:avLst/>
          </a:prstGeom>
          <a:ln>
            <a:noFill/>
          </a:ln>
        </p:spPr>
      </p:pic>
      <p:pic>
        <p:nvPicPr>
          <p:cNvPr id="278" name="Obraz 7"/>
          <p:cNvPicPr/>
          <p:nvPr/>
        </p:nvPicPr>
        <p:blipFill>
          <a:blip r:embed="rId3"/>
          <a:stretch/>
        </p:blipFill>
        <p:spPr>
          <a:xfrm>
            <a:off x="5878080" y="5681520"/>
            <a:ext cx="1373040" cy="844200"/>
          </a:xfrm>
          <a:prstGeom prst="rect">
            <a:avLst/>
          </a:prstGeom>
          <a:ln>
            <a:noFill/>
          </a:ln>
        </p:spPr>
      </p:pic>
      <p:pic>
        <p:nvPicPr>
          <p:cNvPr id="279" name="Obraz 8"/>
          <p:cNvPicPr/>
          <p:nvPr/>
        </p:nvPicPr>
        <p:blipFill>
          <a:blip r:embed="rId4"/>
          <a:stretch/>
        </p:blipFill>
        <p:spPr>
          <a:xfrm>
            <a:off x="7781040" y="5681520"/>
            <a:ext cx="1109160" cy="85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143000" y="2817360"/>
            <a:ext cx="7193880" cy="241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Basic steps: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Pass through the CNN the content image and save the content layer activations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Pass the style image and save the style layer activations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Perform gradient descent on a cost function consisting of both content and style differences to update the image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Neural style transfer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6160320" y="5364720"/>
            <a:ext cx="69048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4" name="CustomShape 5"/>
          <p:cNvSpPr/>
          <p:nvPr/>
        </p:nvSpPr>
        <p:spPr>
          <a:xfrm>
            <a:off x="4292640" y="5404680"/>
            <a:ext cx="82116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5" name="CustomShape 6"/>
          <p:cNvSpPr/>
          <p:nvPr/>
        </p:nvSpPr>
        <p:spPr>
          <a:xfrm>
            <a:off x="7781040" y="5364720"/>
            <a:ext cx="1055880" cy="2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6" name="CustomShape 7"/>
          <p:cNvSpPr/>
          <p:nvPr/>
        </p:nvSpPr>
        <p:spPr>
          <a:xfrm>
            <a:off x="5462280" y="5913720"/>
            <a:ext cx="16272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87" name="CustomShape 8"/>
          <p:cNvSpPr/>
          <p:nvPr/>
        </p:nvSpPr>
        <p:spPr>
          <a:xfrm>
            <a:off x="7374240" y="5850360"/>
            <a:ext cx="19584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88" name="Obraz 6"/>
          <p:cNvPicPr/>
          <p:nvPr/>
        </p:nvPicPr>
        <p:blipFill>
          <a:blip r:embed="rId2"/>
          <a:stretch/>
        </p:blipFill>
        <p:spPr>
          <a:xfrm>
            <a:off x="4204080" y="5730840"/>
            <a:ext cx="1085400" cy="838440"/>
          </a:xfrm>
          <a:prstGeom prst="rect">
            <a:avLst/>
          </a:prstGeom>
          <a:ln>
            <a:noFill/>
          </a:ln>
        </p:spPr>
      </p:pic>
      <p:pic>
        <p:nvPicPr>
          <p:cNvPr id="289" name="Obraz 7"/>
          <p:cNvPicPr/>
          <p:nvPr/>
        </p:nvPicPr>
        <p:blipFill>
          <a:blip r:embed="rId3"/>
          <a:stretch/>
        </p:blipFill>
        <p:spPr>
          <a:xfrm>
            <a:off x="5878080" y="5681520"/>
            <a:ext cx="1373040" cy="844200"/>
          </a:xfrm>
          <a:prstGeom prst="rect">
            <a:avLst/>
          </a:prstGeom>
          <a:ln>
            <a:noFill/>
          </a:ln>
        </p:spPr>
      </p:pic>
      <p:pic>
        <p:nvPicPr>
          <p:cNvPr id="290" name="Obraz 8"/>
          <p:cNvPicPr/>
          <p:nvPr/>
        </p:nvPicPr>
        <p:blipFill>
          <a:blip r:embed="rId4"/>
          <a:stretch/>
        </p:blipFill>
        <p:spPr>
          <a:xfrm>
            <a:off x="7781040" y="5681520"/>
            <a:ext cx="1109160" cy="85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Neural style transfer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Updated over the next iterations image of a neural style transfer algorithm starting from a white noise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94" name="Obraz 11"/>
          <p:cNvPicPr/>
          <p:nvPr/>
        </p:nvPicPr>
        <p:blipFill>
          <a:blip r:embed="rId2"/>
          <a:stretch/>
        </p:blipFill>
        <p:spPr>
          <a:xfrm>
            <a:off x="253440" y="4012560"/>
            <a:ext cx="3461760" cy="2005560"/>
          </a:xfrm>
          <a:prstGeom prst="rect">
            <a:avLst/>
          </a:prstGeom>
          <a:ln>
            <a:noFill/>
          </a:ln>
        </p:spPr>
      </p:pic>
      <p:pic>
        <p:nvPicPr>
          <p:cNvPr id="295" name="Obraz 14"/>
          <p:cNvPicPr/>
          <p:nvPr/>
        </p:nvPicPr>
        <p:blipFill>
          <a:blip r:embed="rId3"/>
          <a:stretch/>
        </p:blipFill>
        <p:spPr>
          <a:xfrm>
            <a:off x="3309480" y="3428640"/>
            <a:ext cx="1473480" cy="3173400"/>
          </a:xfrm>
          <a:prstGeom prst="rect">
            <a:avLst/>
          </a:prstGeom>
          <a:ln>
            <a:noFill/>
          </a:ln>
        </p:spPr>
      </p:pic>
      <p:pic>
        <p:nvPicPr>
          <p:cNvPr id="296" name="Obraz 295"/>
          <p:cNvPicPr/>
          <p:nvPr/>
        </p:nvPicPr>
        <p:blipFill>
          <a:blip r:embed="rId4"/>
          <a:stretch/>
        </p:blipFill>
        <p:spPr>
          <a:xfrm>
            <a:off x="5277240" y="3323160"/>
            <a:ext cx="3384720" cy="338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526440" y="4938840"/>
            <a:ext cx="1836720" cy="1632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376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2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3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Fresh look at the style transfer technique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Example: skin lesion dataset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Merging content of the benign skin lesion with style of malignant one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Neural style transfer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1" name="Obraz 28"/>
          <p:cNvPicPr/>
          <p:nvPr/>
        </p:nvPicPr>
        <p:blipFill>
          <a:blip r:embed="rId2"/>
          <a:stretch/>
        </p:blipFill>
        <p:spPr>
          <a:xfrm>
            <a:off x="3310560" y="4950720"/>
            <a:ext cx="2521800" cy="1660680"/>
          </a:xfrm>
          <a:prstGeom prst="rect">
            <a:avLst/>
          </a:prstGeom>
          <a:ln>
            <a:noFill/>
          </a:ln>
        </p:spPr>
      </p:pic>
      <p:pic>
        <p:nvPicPr>
          <p:cNvPr id="302" name="Obraz 29"/>
          <p:cNvPicPr/>
          <p:nvPr/>
        </p:nvPicPr>
        <p:blipFill>
          <a:blip r:embed="rId3"/>
          <a:stretch/>
        </p:blipFill>
        <p:spPr>
          <a:xfrm>
            <a:off x="441000" y="4938840"/>
            <a:ext cx="2175840" cy="1632960"/>
          </a:xfrm>
          <a:prstGeom prst="rect">
            <a:avLst/>
          </a:prstGeom>
          <a:ln>
            <a:noFill/>
          </a:ln>
        </p:spPr>
      </p:pic>
      <p:sp>
        <p:nvSpPr>
          <p:cNvPr id="303" name="CustomShape 5"/>
          <p:cNvSpPr/>
          <p:nvPr/>
        </p:nvSpPr>
        <p:spPr>
          <a:xfrm>
            <a:off x="4142520" y="4427640"/>
            <a:ext cx="78264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4" name="CustomShape 6"/>
          <p:cNvSpPr/>
          <p:nvPr/>
        </p:nvSpPr>
        <p:spPr>
          <a:xfrm>
            <a:off x="937440" y="4427640"/>
            <a:ext cx="108576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5" name="CustomShape 7"/>
          <p:cNvSpPr/>
          <p:nvPr/>
        </p:nvSpPr>
        <p:spPr>
          <a:xfrm>
            <a:off x="7008840" y="4415760"/>
            <a:ext cx="92412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2761920" y="5369040"/>
            <a:ext cx="36648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5942160" y="5356440"/>
            <a:ext cx="33912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7233480" y="5124600"/>
            <a:ext cx="4748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?</a:t>
            </a:r>
            <a:endParaRPr lang="en-US" sz="6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Fresh look at the style transfer technique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Example: skin lesion dataset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Merging content of the benign skin lesion with style of malignant one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Neural style transfer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312" name="Obraz 28"/>
          <p:cNvPicPr/>
          <p:nvPr/>
        </p:nvPicPr>
        <p:blipFill>
          <a:blip r:embed="rId2"/>
          <a:stretch/>
        </p:blipFill>
        <p:spPr>
          <a:xfrm>
            <a:off x="3310560" y="4950720"/>
            <a:ext cx="2521800" cy="1660680"/>
          </a:xfrm>
          <a:prstGeom prst="rect">
            <a:avLst/>
          </a:prstGeom>
          <a:ln>
            <a:noFill/>
          </a:ln>
        </p:spPr>
      </p:pic>
      <p:pic>
        <p:nvPicPr>
          <p:cNvPr id="313" name="Obraz 29"/>
          <p:cNvPicPr/>
          <p:nvPr/>
        </p:nvPicPr>
        <p:blipFill>
          <a:blip r:embed="rId3"/>
          <a:stretch/>
        </p:blipFill>
        <p:spPr>
          <a:xfrm>
            <a:off x="441000" y="4938840"/>
            <a:ext cx="2175840" cy="1632960"/>
          </a:xfrm>
          <a:prstGeom prst="rect">
            <a:avLst/>
          </a:prstGeom>
          <a:ln>
            <a:noFill/>
          </a:ln>
        </p:spPr>
      </p:pic>
      <p:sp>
        <p:nvSpPr>
          <p:cNvPr id="314" name="CustomShape 4"/>
          <p:cNvSpPr/>
          <p:nvPr/>
        </p:nvSpPr>
        <p:spPr>
          <a:xfrm>
            <a:off x="4142520" y="4427640"/>
            <a:ext cx="78264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5" name="CustomShape 5"/>
          <p:cNvSpPr/>
          <p:nvPr/>
        </p:nvSpPr>
        <p:spPr>
          <a:xfrm>
            <a:off x="937440" y="4427640"/>
            <a:ext cx="108576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6" name="CustomShape 6"/>
          <p:cNvSpPr/>
          <p:nvPr/>
        </p:nvSpPr>
        <p:spPr>
          <a:xfrm>
            <a:off x="7008840" y="4415760"/>
            <a:ext cx="92412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2761920" y="5369040"/>
            <a:ext cx="36648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18" name="CustomShape 8"/>
          <p:cNvSpPr/>
          <p:nvPr/>
        </p:nvSpPr>
        <p:spPr>
          <a:xfrm>
            <a:off x="5942160" y="5356440"/>
            <a:ext cx="33912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319" name="Obraz 318"/>
          <p:cNvPicPr/>
          <p:nvPr/>
        </p:nvPicPr>
        <p:blipFill>
          <a:blip r:embed="rId4"/>
          <a:stretch/>
        </p:blipFill>
        <p:spPr>
          <a:xfrm>
            <a:off x="6440400" y="4939200"/>
            <a:ext cx="2214720" cy="166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709080" y="536760"/>
            <a:ext cx="5376600" cy="40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003767"/>
                </a:solidFill>
                <a:latin typeface="SanukPro-Medium"/>
              </a:rPr>
              <a:t>Same content – different styles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1" name="Obraz 22"/>
          <p:cNvPicPr/>
          <p:nvPr/>
        </p:nvPicPr>
        <p:blipFill>
          <a:blip r:embed="rId2"/>
          <a:stretch/>
        </p:blipFill>
        <p:spPr>
          <a:xfrm>
            <a:off x="325800" y="211176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22" name="Obraz 23"/>
          <p:cNvPicPr/>
          <p:nvPr/>
        </p:nvPicPr>
        <p:blipFill>
          <a:blip r:embed="rId3"/>
          <a:stretch/>
        </p:blipFill>
        <p:spPr>
          <a:xfrm>
            <a:off x="5977440" y="424512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23" name="Obraz 24"/>
          <p:cNvPicPr/>
          <p:nvPr/>
        </p:nvPicPr>
        <p:blipFill>
          <a:blip r:embed="rId4"/>
          <a:stretch/>
        </p:blipFill>
        <p:spPr>
          <a:xfrm>
            <a:off x="300600" y="424512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24" name="Obraz 25"/>
          <p:cNvPicPr/>
          <p:nvPr/>
        </p:nvPicPr>
        <p:blipFill>
          <a:blip r:embed="rId5"/>
          <a:stretch/>
        </p:blipFill>
        <p:spPr>
          <a:xfrm>
            <a:off x="5977440" y="211176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25" name="Obraz 26"/>
          <p:cNvPicPr/>
          <p:nvPr/>
        </p:nvPicPr>
        <p:blipFill>
          <a:blip r:embed="rId6"/>
          <a:stretch/>
        </p:blipFill>
        <p:spPr>
          <a:xfrm>
            <a:off x="3151440" y="211176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26" name="Obraz 28"/>
          <p:cNvPicPr/>
          <p:nvPr/>
        </p:nvPicPr>
        <p:blipFill>
          <a:blip r:embed="rId7"/>
          <a:stretch/>
        </p:blipFill>
        <p:spPr>
          <a:xfrm>
            <a:off x="3149280" y="4245120"/>
            <a:ext cx="2842200" cy="213300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515160" y="147456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SanukPro-Light"/>
              </a:rPr>
              <a:t>Which one is the content source?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Obraz 22"/>
          <p:cNvPicPr/>
          <p:nvPr/>
        </p:nvPicPr>
        <p:blipFill>
          <a:blip r:embed="rId2"/>
          <a:stretch/>
        </p:blipFill>
        <p:spPr>
          <a:xfrm>
            <a:off x="325800" y="211176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29" name="Obraz 23"/>
          <p:cNvPicPr/>
          <p:nvPr/>
        </p:nvPicPr>
        <p:blipFill>
          <a:blip r:embed="rId3"/>
          <a:stretch/>
        </p:blipFill>
        <p:spPr>
          <a:xfrm>
            <a:off x="5977440" y="424512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30" name="Obraz 24"/>
          <p:cNvPicPr/>
          <p:nvPr/>
        </p:nvPicPr>
        <p:blipFill>
          <a:blip r:embed="rId4"/>
          <a:stretch/>
        </p:blipFill>
        <p:spPr>
          <a:xfrm>
            <a:off x="300600" y="424512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31" name="Obraz 25"/>
          <p:cNvPicPr/>
          <p:nvPr/>
        </p:nvPicPr>
        <p:blipFill>
          <a:blip r:embed="rId5"/>
          <a:stretch/>
        </p:blipFill>
        <p:spPr>
          <a:xfrm>
            <a:off x="5977440" y="211176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32" name="Obraz 26"/>
          <p:cNvPicPr/>
          <p:nvPr/>
        </p:nvPicPr>
        <p:blipFill>
          <a:blip r:embed="rId6"/>
          <a:stretch/>
        </p:blipFill>
        <p:spPr>
          <a:xfrm>
            <a:off x="3151440" y="211176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33" name="Obraz 28"/>
          <p:cNvPicPr/>
          <p:nvPr/>
        </p:nvPicPr>
        <p:blipFill>
          <a:blip r:embed="rId7"/>
          <a:stretch/>
        </p:blipFill>
        <p:spPr>
          <a:xfrm>
            <a:off x="3149280" y="4245120"/>
            <a:ext cx="2842200" cy="2133000"/>
          </a:xfrm>
          <a:prstGeom prst="rect">
            <a:avLst/>
          </a:prstGeom>
          <a:ln w="38160">
            <a:solidFill>
              <a:srgbClr val="E31B23"/>
            </a:solidFill>
            <a:round/>
          </a:ln>
        </p:spPr>
      </p:pic>
      <p:sp>
        <p:nvSpPr>
          <p:cNvPr id="334" name="CustomShape 1"/>
          <p:cNvSpPr/>
          <p:nvPr/>
        </p:nvSpPr>
        <p:spPr>
          <a:xfrm>
            <a:off x="4686840" y="5855760"/>
            <a:ext cx="108576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3709080" y="536760"/>
            <a:ext cx="5376600" cy="40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003767"/>
                </a:solidFill>
                <a:latin typeface="SanukPro-Medium"/>
              </a:rPr>
              <a:t>Same content – different styles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515160" y="147456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SanukPro-Light"/>
              </a:rPr>
              <a:t>Which one is the content source?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003767"/>
                </a:solidFill>
                <a:latin typeface="SanukPro-Medium"/>
              </a:rPr>
              <a:t>Same style – different contents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8" name="Obraz 10"/>
          <p:cNvPicPr/>
          <p:nvPr/>
        </p:nvPicPr>
        <p:blipFill>
          <a:blip r:embed="rId2"/>
          <a:stretch/>
        </p:blipFill>
        <p:spPr>
          <a:xfrm>
            <a:off x="459720" y="441360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39" name="Obraz 11"/>
          <p:cNvPicPr/>
          <p:nvPr/>
        </p:nvPicPr>
        <p:blipFill>
          <a:blip r:embed="rId3"/>
          <a:stretch/>
        </p:blipFill>
        <p:spPr>
          <a:xfrm>
            <a:off x="3297960" y="229968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40" name="Obraz 12"/>
          <p:cNvPicPr/>
          <p:nvPr/>
        </p:nvPicPr>
        <p:blipFill>
          <a:blip r:embed="rId4"/>
          <a:stretch/>
        </p:blipFill>
        <p:spPr>
          <a:xfrm>
            <a:off x="6136560" y="229968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41" name="Obraz 14"/>
          <p:cNvPicPr/>
          <p:nvPr/>
        </p:nvPicPr>
        <p:blipFill>
          <a:blip r:embed="rId5"/>
          <a:stretch/>
        </p:blipFill>
        <p:spPr>
          <a:xfrm>
            <a:off x="3297960" y="443304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42" name="Obraz 15"/>
          <p:cNvPicPr/>
          <p:nvPr/>
        </p:nvPicPr>
        <p:blipFill>
          <a:blip r:embed="rId6"/>
          <a:stretch/>
        </p:blipFill>
        <p:spPr>
          <a:xfrm>
            <a:off x="6136560" y="443304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43" name="Obraz 17"/>
          <p:cNvPicPr/>
          <p:nvPr/>
        </p:nvPicPr>
        <p:blipFill>
          <a:blip r:embed="rId7"/>
          <a:stretch/>
        </p:blipFill>
        <p:spPr>
          <a:xfrm>
            <a:off x="459720" y="2299680"/>
            <a:ext cx="2815920" cy="2113200"/>
          </a:xfrm>
          <a:prstGeom prst="rect">
            <a:avLst/>
          </a:prstGeom>
          <a:ln w="38160">
            <a:noFill/>
          </a:ln>
        </p:spPr>
      </p:pic>
      <p:sp>
        <p:nvSpPr>
          <p:cNvPr id="344" name="CustomShape 2"/>
          <p:cNvSpPr/>
          <p:nvPr/>
        </p:nvSpPr>
        <p:spPr>
          <a:xfrm>
            <a:off x="515160" y="147456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SanukPro-Light"/>
              </a:rPr>
              <a:t>Which one is the style source?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003767"/>
                </a:solidFill>
                <a:latin typeface="SanukPro-Medium"/>
              </a:rPr>
              <a:t>Same style – different contents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6" name="Obraz 10"/>
          <p:cNvPicPr/>
          <p:nvPr/>
        </p:nvPicPr>
        <p:blipFill>
          <a:blip r:embed="rId2"/>
          <a:stretch/>
        </p:blipFill>
        <p:spPr>
          <a:xfrm>
            <a:off x="459720" y="441360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47" name="Obraz 11"/>
          <p:cNvPicPr/>
          <p:nvPr/>
        </p:nvPicPr>
        <p:blipFill>
          <a:blip r:embed="rId3"/>
          <a:stretch/>
        </p:blipFill>
        <p:spPr>
          <a:xfrm>
            <a:off x="3297960" y="229968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48" name="Obraz 12"/>
          <p:cNvPicPr/>
          <p:nvPr/>
        </p:nvPicPr>
        <p:blipFill>
          <a:blip r:embed="rId4"/>
          <a:stretch/>
        </p:blipFill>
        <p:spPr>
          <a:xfrm>
            <a:off x="6136560" y="229968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49" name="Obraz 14"/>
          <p:cNvPicPr/>
          <p:nvPr/>
        </p:nvPicPr>
        <p:blipFill>
          <a:blip r:embed="rId5"/>
          <a:stretch/>
        </p:blipFill>
        <p:spPr>
          <a:xfrm>
            <a:off x="3297960" y="443304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50" name="Obraz 15"/>
          <p:cNvPicPr/>
          <p:nvPr/>
        </p:nvPicPr>
        <p:blipFill>
          <a:blip r:embed="rId6"/>
          <a:stretch/>
        </p:blipFill>
        <p:spPr>
          <a:xfrm>
            <a:off x="6136560" y="4433040"/>
            <a:ext cx="2837880" cy="2133000"/>
          </a:xfrm>
          <a:prstGeom prst="rect">
            <a:avLst/>
          </a:prstGeom>
          <a:ln>
            <a:noFill/>
          </a:ln>
        </p:spPr>
      </p:pic>
      <p:pic>
        <p:nvPicPr>
          <p:cNvPr id="351" name="Obraz 17"/>
          <p:cNvPicPr/>
          <p:nvPr/>
        </p:nvPicPr>
        <p:blipFill>
          <a:blip r:embed="rId7"/>
          <a:stretch/>
        </p:blipFill>
        <p:spPr>
          <a:xfrm>
            <a:off x="459720" y="2299680"/>
            <a:ext cx="2815920" cy="2113200"/>
          </a:xfrm>
          <a:prstGeom prst="rect">
            <a:avLst/>
          </a:prstGeom>
          <a:ln w="38160">
            <a:solidFill>
              <a:srgbClr val="E31B23"/>
            </a:solidFill>
            <a:round/>
          </a:ln>
        </p:spPr>
      </p:pic>
      <p:sp>
        <p:nvSpPr>
          <p:cNvPr id="352" name="CustomShape 2"/>
          <p:cNvSpPr/>
          <p:nvPr/>
        </p:nvSpPr>
        <p:spPr>
          <a:xfrm>
            <a:off x="2265840" y="3890160"/>
            <a:ext cx="78264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515160" y="147456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SanukPro-Light"/>
              </a:rPr>
              <a:t>Which one is the style source?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Obraz 353"/>
          <p:cNvPicPr/>
          <p:nvPr/>
        </p:nvPicPr>
        <p:blipFill>
          <a:blip r:embed="rId2"/>
          <a:stretch/>
        </p:blipFill>
        <p:spPr>
          <a:xfrm>
            <a:off x="7493760" y="5760720"/>
            <a:ext cx="1633320" cy="109872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New problem: Images generated with neural Style Transfer does not have labels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Manual labeling is very hard and requires experts knowledge. Also is very time-consuming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Data labeling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8" name="Obraz 28"/>
          <p:cNvPicPr/>
          <p:nvPr/>
        </p:nvPicPr>
        <p:blipFill>
          <a:blip r:embed="rId3"/>
          <a:stretch/>
        </p:blipFill>
        <p:spPr>
          <a:xfrm>
            <a:off x="3474720" y="4259160"/>
            <a:ext cx="2118600" cy="1234080"/>
          </a:xfrm>
          <a:prstGeom prst="rect">
            <a:avLst/>
          </a:prstGeom>
          <a:ln>
            <a:noFill/>
          </a:ln>
        </p:spPr>
      </p:pic>
      <p:pic>
        <p:nvPicPr>
          <p:cNvPr id="359" name="Obraz 29"/>
          <p:cNvPicPr/>
          <p:nvPr/>
        </p:nvPicPr>
        <p:blipFill>
          <a:blip r:embed="rId4"/>
          <a:stretch/>
        </p:blipFill>
        <p:spPr>
          <a:xfrm>
            <a:off x="1063800" y="4250160"/>
            <a:ext cx="1828080" cy="1213560"/>
          </a:xfrm>
          <a:prstGeom prst="rect">
            <a:avLst/>
          </a:prstGeom>
          <a:ln>
            <a:noFill/>
          </a:ln>
        </p:spPr>
      </p:pic>
      <p:sp>
        <p:nvSpPr>
          <p:cNvPr id="360" name="CustomShape 4"/>
          <p:cNvSpPr/>
          <p:nvPr/>
        </p:nvSpPr>
        <p:spPr>
          <a:xfrm>
            <a:off x="4111920" y="3870360"/>
            <a:ext cx="78120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1395000" y="3870360"/>
            <a:ext cx="108432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2" name="CustomShape 6"/>
          <p:cNvSpPr/>
          <p:nvPr/>
        </p:nvSpPr>
        <p:spPr>
          <a:xfrm>
            <a:off x="6508800" y="3861360"/>
            <a:ext cx="92268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3" name="CustomShape 7"/>
          <p:cNvSpPr/>
          <p:nvPr/>
        </p:nvSpPr>
        <p:spPr>
          <a:xfrm>
            <a:off x="2985120" y="4569840"/>
            <a:ext cx="365040" cy="76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64" name="CustomShape 8"/>
          <p:cNvSpPr/>
          <p:nvPr/>
        </p:nvSpPr>
        <p:spPr>
          <a:xfrm>
            <a:off x="5659200" y="4560480"/>
            <a:ext cx="337680" cy="76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65" name="CustomShape 9"/>
          <p:cNvSpPr/>
          <p:nvPr/>
        </p:nvSpPr>
        <p:spPr>
          <a:xfrm>
            <a:off x="5713920" y="5520240"/>
            <a:ext cx="2515320" cy="42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Benign? Malignant? Both?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66" name="Obraz 365"/>
          <p:cNvPicPr/>
          <p:nvPr/>
        </p:nvPicPr>
        <p:blipFill>
          <a:blip r:embed="rId5"/>
          <a:stretch/>
        </p:blipFill>
        <p:spPr>
          <a:xfrm>
            <a:off x="6104520" y="4250880"/>
            <a:ext cx="1860120" cy="123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CE181E"/>
                </a:solidFill>
                <a:latin typeface="SanukPro-Medium"/>
              </a:rPr>
              <a:t> Deep learning – challenges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Overfitting and generalization problems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Vulnerable for adversarial attacks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Large DNNs require huge amount of data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Data is often low quaility, biased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Uneven class balance within datasets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Introduction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Obraz 366"/>
          <p:cNvPicPr/>
          <p:nvPr/>
        </p:nvPicPr>
        <p:blipFill>
          <a:blip r:embed="rId2"/>
          <a:stretch/>
        </p:blipFill>
        <p:spPr>
          <a:xfrm>
            <a:off x="5577840" y="5799600"/>
            <a:ext cx="3190320" cy="995040"/>
          </a:xfrm>
          <a:prstGeom prst="rect">
            <a:avLst/>
          </a:prstGeom>
          <a:ln>
            <a:noFill/>
          </a:ln>
        </p:spPr>
      </p:pic>
      <p:sp>
        <p:nvSpPr>
          <p:cNvPr id="368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We approached it with pseudo-labeling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We labeled the database with another neural network and considered labels as correct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Data labeling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1" name="Obraz 28"/>
          <p:cNvPicPr/>
          <p:nvPr/>
        </p:nvPicPr>
        <p:blipFill>
          <a:blip r:embed="rId3"/>
          <a:stretch/>
        </p:blipFill>
        <p:spPr>
          <a:xfrm>
            <a:off x="3475080" y="4079160"/>
            <a:ext cx="2118600" cy="1234080"/>
          </a:xfrm>
          <a:prstGeom prst="rect">
            <a:avLst/>
          </a:prstGeom>
          <a:ln>
            <a:noFill/>
          </a:ln>
        </p:spPr>
      </p:pic>
      <p:pic>
        <p:nvPicPr>
          <p:cNvPr id="372" name="Obraz 29"/>
          <p:cNvPicPr/>
          <p:nvPr/>
        </p:nvPicPr>
        <p:blipFill>
          <a:blip r:embed="rId4"/>
          <a:stretch/>
        </p:blipFill>
        <p:spPr>
          <a:xfrm>
            <a:off x="1064160" y="4070160"/>
            <a:ext cx="1828080" cy="1213560"/>
          </a:xfrm>
          <a:prstGeom prst="rect">
            <a:avLst/>
          </a:prstGeom>
          <a:ln>
            <a:noFill/>
          </a:ln>
        </p:spPr>
      </p:pic>
      <p:sp>
        <p:nvSpPr>
          <p:cNvPr id="373" name="CustomShape 4"/>
          <p:cNvSpPr/>
          <p:nvPr/>
        </p:nvSpPr>
        <p:spPr>
          <a:xfrm>
            <a:off x="4112280" y="3690360"/>
            <a:ext cx="78120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Style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1395360" y="3690360"/>
            <a:ext cx="108432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75" name="CustomShape 6"/>
          <p:cNvSpPr/>
          <p:nvPr/>
        </p:nvSpPr>
        <p:spPr>
          <a:xfrm>
            <a:off x="6509160" y="3681360"/>
            <a:ext cx="92268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Result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76" name="CustomShape 7"/>
          <p:cNvSpPr/>
          <p:nvPr/>
        </p:nvSpPr>
        <p:spPr>
          <a:xfrm>
            <a:off x="2985480" y="4389840"/>
            <a:ext cx="365040" cy="76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+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77" name="CustomShape 8"/>
          <p:cNvSpPr/>
          <p:nvPr/>
        </p:nvSpPr>
        <p:spPr>
          <a:xfrm>
            <a:off x="5659560" y="4380480"/>
            <a:ext cx="337680" cy="76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=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78" name="CustomShape 9"/>
          <p:cNvSpPr/>
          <p:nvPr/>
        </p:nvSpPr>
        <p:spPr>
          <a:xfrm>
            <a:off x="5626800" y="5340240"/>
            <a:ext cx="2695320" cy="42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E31B23"/>
                </a:solidFill>
                <a:latin typeface="SanukPro-Light"/>
                <a:ea typeface="DejaVu Sans"/>
              </a:rPr>
              <a:t>Classified with another CNN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79" name="Obraz 378"/>
          <p:cNvPicPr/>
          <p:nvPr/>
        </p:nvPicPr>
        <p:blipFill>
          <a:blip r:embed="rId5"/>
          <a:stretch/>
        </p:blipFill>
        <p:spPr>
          <a:xfrm>
            <a:off x="6104520" y="4070520"/>
            <a:ext cx="1860840" cy="123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We approached it with pseudo-labeling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We labeled the database with another neural network and considered labels as correct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Assigned labels were very noisy – we couldn’t tell which of them were really correct and which not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To avoid the problem of noisy labels we used generated images only in the training set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We used real images in the validation set and test set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Dataset labeling and splitting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2000" b="0" strike="noStrike" spc="-1">
                <a:solidFill>
                  <a:srgbClr val="CE181E"/>
                </a:solidFill>
                <a:latin typeface="SanukPro-Medium"/>
              </a:rPr>
              <a:t>Dataset</a:t>
            </a:r>
            <a:endParaRPr lang="en-US" sz="2000" b="0" strike="noStrike" spc="-1">
              <a:latin typeface="Arial"/>
            </a:endParaRPr>
          </a:p>
          <a:p>
            <a:pPr marL="285840" indent="-285120">
              <a:lnSpc>
                <a:spcPct val="15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Original dataset</a:t>
            </a: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: 1088 malignant,12 433 benign skin lesions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15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Generated dataset</a:t>
            </a: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: 248 489 synthesized images (unlabeled)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15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Experiments</a:t>
            </a: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: trained on 54 030 synthesized images, </a:t>
            </a:r>
            <a:r>
              <a:t/>
            </a:r>
            <a:br/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validated on 1976 real images, </a:t>
            </a:r>
            <a:r>
              <a:t/>
            </a:r>
            <a:br/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and tested on 200 real images per each of five testing folds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Experiments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2000" b="0" strike="noStrike" spc="-1">
                <a:solidFill>
                  <a:srgbClr val="CE181E"/>
                </a:solidFill>
                <a:latin typeface="SanukPro-Medium"/>
              </a:rPr>
              <a:t>Conditions</a:t>
            </a:r>
            <a:endParaRPr lang="en-US" sz="20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The same hyperparameters, regularization techniques, and architectures for all experiments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Regularization: traditional data augmentation (rotation, zoom, shear, reflection), dropout, and early stopping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Four architectures tested on five folds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15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We have compared the performance, repeatability of approach without and with style transfer-data augmentation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Experiments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2"/>
          <p:cNvSpPr/>
          <p:nvPr/>
        </p:nvSpPr>
        <p:spPr>
          <a:xfrm>
            <a:off x="1097280" y="2817360"/>
            <a:ext cx="3005280" cy="340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2000" b="0" strike="noStrike" spc="-1">
                <a:solidFill>
                  <a:srgbClr val="CE181E"/>
                </a:solidFill>
                <a:latin typeface="SanukPro-Medium"/>
              </a:rPr>
              <a:t>Results</a:t>
            </a:r>
            <a:endParaRPr lang="en-US" sz="20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The same hyperparameters, regularization techniques, and architectures for all experiments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Experiments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2" name="Obraz 391"/>
          <p:cNvPicPr/>
          <p:nvPr/>
        </p:nvPicPr>
        <p:blipFill>
          <a:blip r:embed="rId2"/>
          <a:stretch/>
        </p:blipFill>
        <p:spPr>
          <a:xfrm>
            <a:off x="4102920" y="3017520"/>
            <a:ext cx="4766400" cy="320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"/>
          <p:cNvSpPr/>
          <p:nvPr/>
        </p:nvSpPr>
        <p:spPr>
          <a:xfrm>
            <a:off x="1143000" y="2817360"/>
            <a:ext cx="6857280" cy="239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Artificial dataset can be used to pre-train customized CNN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Fresh look at the style transfer technique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High potential in the field of data augmentation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Provide new picture with characteristic of both content and style image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Useful when used with expert knowledge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Allows to create millions of images – we already created 200 000 images out of 260 content images and 100 style images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Might be limited to the images where structure pays the most important role (images from same category but of slightly different type)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Style transfer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1143000" y="2817360"/>
            <a:ext cx="6857280" cy="239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Brief introduction of data augmentation methods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Not all of them are equally popular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Not all of them are treated as methods of increasing dataset size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Merging and using all of the methods can bring huge potential for improving data-hungry deep learning algorithms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Summary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045240" y="4482360"/>
            <a:ext cx="376308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3767"/>
                </a:solidFill>
                <a:latin typeface="SanukPro-Light"/>
                <a:ea typeface="DejaVu Sans"/>
              </a:rPr>
              <a:t>Thank you for your attention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003767"/>
                </a:solidFill>
                <a:latin typeface="SanukPro-Medium"/>
              </a:rPr>
              <a:t>Breast mammography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515160" y="147456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SanukPro-Light"/>
              </a:rPr>
              <a:t>More examples…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2" name="Obraz 2"/>
          <p:cNvPicPr/>
          <p:nvPr/>
        </p:nvPicPr>
        <p:blipFill>
          <a:blip r:embed="rId2"/>
          <a:stretch/>
        </p:blipFill>
        <p:spPr>
          <a:xfrm>
            <a:off x="597600" y="2236680"/>
            <a:ext cx="4079160" cy="2265840"/>
          </a:xfrm>
          <a:prstGeom prst="rect">
            <a:avLst/>
          </a:prstGeom>
          <a:ln>
            <a:noFill/>
          </a:ln>
        </p:spPr>
      </p:pic>
      <p:pic>
        <p:nvPicPr>
          <p:cNvPr id="403" name="Obraz 26"/>
          <p:cNvPicPr/>
          <p:nvPr/>
        </p:nvPicPr>
        <p:blipFill>
          <a:blip r:embed="rId3"/>
          <a:srcRect b="11652"/>
          <a:stretch/>
        </p:blipFill>
        <p:spPr>
          <a:xfrm>
            <a:off x="6828840" y="2236680"/>
            <a:ext cx="2083320" cy="2265840"/>
          </a:xfrm>
          <a:prstGeom prst="rect">
            <a:avLst/>
          </a:prstGeom>
          <a:ln>
            <a:noFill/>
          </a:ln>
        </p:spPr>
      </p:pic>
      <p:pic>
        <p:nvPicPr>
          <p:cNvPr id="404" name="Obraz 27"/>
          <p:cNvPicPr/>
          <p:nvPr/>
        </p:nvPicPr>
        <p:blipFill>
          <a:blip r:embed="rId4"/>
          <a:srcRect b="11563"/>
          <a:stretch/>
        </p:blipFill>
        <p:spPr>
          <a:xfrm>
            <a:off x="4776840" y="2256840"/>
            <a:ext cx="2061000" cy="2243880"/>
          </a:xfrm>
          <a:prstGeom prst="rect">
            <a:avLst/>
          </a:prstGeom>
          <a:ln>
            <a:noFill/>
          </a:ln>
        </p:spPr>
      </p:pic>
      <p:pic>
        <p:nvPicPr>
          <p:cNvPr id="405" name="Obraz 28"/>
          <p:cNvPicPr/>
          <p:nvPr/>
        </p:nvPicPr>
        <p:blipFill>
          <a:blip r:embed="rId5"/>
          <a:srcRect t="14930" b="10743"/>
          <a:stretch/>
        </p:blipFill>
        <p:spPr>
          <a:xfrm>
            <a:off x="597600" y="4631040"/>
            <a:ext cx="4079160" cy="2054160"/>
          </a:xfrm>
          <a:prstGeom prst="rect">
            <a:avLst/>
          </a:prstGeom>
          <a:ln>
            <a:noFill/>
          </a:ln>
        </p:spPr>
      </p:pic>
      <p:pic>
        <p:nvPicPr>
          <p:cNvPr id="406" name="Obraz 29"/>
          <p:cNvPicPr/>
          <p:nvPr/>
        </p:nvPicPr>
        <p:blipFill>
          <a:blip r:embed="rId6"/>
          <a:srcRect t="14289" b="12081"/>
          <a:stretch/>
        </p:blipFill>
        <p:spPr>
          <a:xfrm>
            <a:off x="4849920" y="4631040"/>
            <a:ext cx="4062240" cy="2057040"/>
          </a:xfrm>
          <a:prstGeom prst="rect">
            <a:avLst/>
          </a:prstGeom>
          <a:ln>
            <a:noFill/>
          </a:ln>
        </p:spPr>
      </p:pic>
      <p:sp>
        <p:nvSpPr>
          <p:cNvPr id="407" name="CustomShape 3"/>
          <p:cNvSpPr/>
          <p:nvPr/>
        </p:nvSpPr>
        <p:spPr>
          <a:xfrm>
            <a:off x="597600" y="2236680"/>
            <a:ext cx="4079160" cy="2264040"/>
          </a:xfrm>
          <a:prstGeom prst="rect">
            <a:avLst/>
          </a:prstGeom>
          <a:noFill/>
          <a:ln w="57240">
            <a:solidFill>
              <a:srgbClr val="A7131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4"/>
          <p:cNvSpPr/>
          <p:nvPr/>
        </p:nvSpPr>
        <p:spPr>
          <a:xfrm>
            <a:off x="4810680" y="2236680"/>
            <a:ext cx="4079160" cy="2264040"/>
          </a:xfrm>
          <a:prstGeom prst="rect">
            <a:avLst/>
          </a:prstGeom>
          <a:noFill/>
          <a:ln w="57240">
            <a:solidFill>
              <a:srgbClr val="A7131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5"/>
          <p:cNvSpPr/>
          <p:nvPr/>
        </p:nvSpPr>
        <p:spPr>
          <a:xfrm>
            <a:off x="624600" y="4631040"/>
            <a:ext cx="8265240" cy="2054160"/>
          </a:xfrm>
          <a:prstGeom prst="rect">
            <a:avLst/>
          </a:prstGeom>
          <a:noFill/>
          <a:ln w="57240">
            <a:solidFill>
              <a:srgbClr val="A7131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Obraz 12"/>
          <p:cNvPicPr/>
          <p:nvPr/>
        </p:nvPicPr>
        <p:blipFill>
          <a:blip r:embed="rId2"/>
          <a:srcRect b="7156"/>
          <a:stretch/>
        </p:blipFill>
        <p:spPr>
          <a:xfrm>
            <a:off x="2998080" y="4109400"/>
            <a:ext cx="2757600" cy="2261520"/>
          </a:xfrm>
          <a:prstGeom prst="rect">
            <a:avLst/>
          </a:prstGeom>
          <a:ln>
            <a:noFill/>
          </a:ln>
        </p:spPr>
      </p:pic>
      <p:sp>
        <p:nvSpPr>
          <p:cNvPr id="411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003767"/>
                </a:solidFill>
                <a:latin typeface="SanukPro-Medium"/>
              </a:rPr>
              <a:t>Histopathology images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515160" y="147456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SanukPro-Light"/>
              </a:rPr>
              <a:t>More examples…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13" name="Obraz 1"/>
          <p:cNvPicPr/>
          <p:nvPr/>
        </p:nvPicPr>
        <p:blipFill>
          <a:blip r:embed="rId3"/>
          <a:stretch/>
        </p:blipFill>
        <p:spPr>
          <a:xfrm>
            <a:off x="376200" y="2056320"/>
            <a:ext cx="5379480" cy="1939320"/>
          </a:xfrm>
          <a:prstGeom prst="rect">
            <a:avLst/>
          </a:prstGeom>
          <a:ln>
            <a:noFill/>
          </a:ln>
        </p:spPr>
      </p:pic>
      <p:pic>
        <p:nvPicPr>
          <p:cNvPr id="414" name="Obraz 5"/>
          <p:cNvPicPr/>
          <p:nvPr/>
        </p:nvPicPr>
        <p:blipFill>
          <a:blip r:embed="rId4"/>
          <a:stretch/>
        </p:blipFill>
        <p:spPr>
          <a:xfrm>
            <a:off x="376200" y="4089600"/>
            <a:ext cx="2703240" cy="2307240"/>
          </a:xfrm>
          <a:prstGeom prst="rect">
            <a:avLst/>
          </a:prstGeom>
          <a:ln>
            <a:noFill/>
          </a:ln>
        </p:spPr>
      </p:pic>
      <p:pic>
        <p:nvPicPr>
          <p:cNvPr id="415" name="Obraz 6"/>
          <p:cNvPicPr/>
          <p:nvPr/>
        </p:nvPicPr>
        <p:blipFill>
          <a:blip r:embed="rId5"/>
          <a:stretch/>
        </p:blipFill>
        <p:spPr>
          <a:xfrm>
            <a:off x="5960880" y="2070000"/>
            <a:ext cx="2266560" cy="2162880"/>
          </a:xfrm>
          <a:prstGeom prst="rect">
            <a:avLst/>
          </a:prstGeom>
          <a:ln>
            <a:noFill/>
          </a:ln>
        </p:spPr>
      </p:pic>
      <p:sp>
        <p:nvSpPr>
          <p:cNvPr id="416" name="CustomShape 3"/>
          <p:cNvSpPr/>
          <p:nvPr/>
        </p:nvSpPr>
        <p:spPr>
          <a:xfrm>
            <a:off x="376200" y="2056320"/>
            <a:ext cx="5379480" cy="1939320"/>
          </a:xfrm>
          <a:prstGeom prst="rect">
            <a:avLst/>
          </a:prstGeom>
          <a:noFill/>
          <a:ln w="57240">
            <a:solidFill>
              <a:srgbClr val="A7131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4"/>
          <p:cNvSpPr/>
          <p:nvPr/>
        </p:nvSpPr>
        <p:spPr>
          <a:xfrm>
            <a:off x="376200" y="4121640"/>
            <a:ext cx="5379480" cy="2275200"/>
          </a:xfrm>
          <a:prstGeom prst="rect">
            <a:avLst/>
          </a:prstGeom>
          <a:noFill/>
          <a:ln w="57240">
            <a:solidFill>
              <a:srgbClr val="A7131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8" name="Obraz 417"/>
          <p:cNvPicPr/>
          <p:nvPr/>
        </p:nvPicPr>
        <p:blipFill>
          <a:blip r:embed="rId6"/>
          <a:stretch/>
        </p:blipFill>
        <p:spPr>
          <a:xfrm>
            <a:off x="5960880" y="4238640"/>
            <a:ext cx="2266560" cy="2162160"/>
          </a:xfrm>
          <a:prstGeom prst="rect">
            <a:avLst/>
          </a:prstGeom>
          <a:ln>
            <a:noFill/>
          </a:ln>
        </p:spPr>
      </p:pic>
      <p:sp>
        <p:nvSpPr>
          <p:cNvPr id="419" name="CustomShape 5"/>
          <p:cNvSpPr/>
          <p:nvPr/>
        </p:nvSpPr>
        <p:spPr>
          <a:xfrm>
            <a:off x="5960880" y="2056320"/>
            <a:ext cx="2266560" cy="4340520"/>
          </a:xfrm>
          <a:prstGeom prst="rect">
            <a:avLst/>
          </a:prstGeom>
          <a:noFill/>
          <a:ln w="57240">
            <a:solidFill>
              <a:srgbClr val="A7131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CE181E"/>
                </a:solidFill>
                <a:latin typeface="SanukPro-Medium"/>
              </a:rPr>
              <a:t> Deep learning – challenges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Overfitting and problems with generalization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Large DNNs require huge amount of data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Data is often low quaility, biased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Uneven class balance within datasets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Deep learning – challenges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71" name="Google Shape;173;p23"/>
          <p:cNvPicPr/>
          <p:nvPr/>
        </p:nvPicPr>
        <p:blipFill>
          <a:blip r:embed="rId2"/>
          <a:stretch/>
        </p:blipFill>
        <p:spPr>
          <a:xfrm>
            <a:off x="2041560" y="4795920"/>
            <a:ext cx="5268240" cy="149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CustomShape 2"/>
          <p:cNvSpPr/>
          <p:nvPr/>
        </p:nvSpPr>
        <p:spPr>
          <a:xfrm>
            <a:off x="523080" y="1687680"/>
            <a:ext cx="756396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Generative adversarial networks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459000" y="2659320"/>
            <a:ext cx="7761600" cy="136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/>
          </a:bodyPr>
          <a:lstStyle/>
          <a:p>
            <a:pPr marL="285840" indent="-285120" algn="just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What about image generation?</a:t>
            </a:r>
            <a:endParaRPr lang="en-US" sz="1600" b="0" strike="noStrike" spc="-1">
              <a:latin typeface="Arial"/>
            </a:endParaRPr>
          </a:p>
          <a:p>
            <a:pPr marL="285840" indent="-285120" algn="just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Main tool for image generation are GANs - Relatively new and powerful tool for unsupervised generation of new images (introduced by Ian Goodfellow </a:t>
            </a:r>
            <a:r>
              <a:rPr lang="en-US" sz="1600" b="0" i="1" strike="noStrike" spc="-1">
                <a:solidFill>
                  <a:srgbClr val="003767"/>
                </a:solidFill>
                <a:latin typeface="SanukPro-Medium"/>
              </a:rPr>
              <a:t>et al. </a:t>
            </a: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in 2014)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Two adversarial nets where one generates photorealistic image in order to fool the other net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423" name="Obraz 6"/>
          <p:cNvPicPr/>
          <p:nvPr/>
        </p:nvPicPr>
        <p:blipFill>
          <a:blip r:embed="rId2"/>
          <a:stretch/>
        </p:blipFill>
        <p:spPr>
          <a:xfrm>
            <a:off x="1460520" y="4104000"/>
            <a:ext cx="6188760" cy="192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2"/>
          <p:cNvSpPr/>
          <p:nvPr/>
        </p:nvSpPr>
        <p:spPr>
          <a:xfrm>
            <a:off x="523080" y="1687680"/>
            <a:ext cx="756396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Generative adversarial networks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26" name="Obraz 5"/>
          <p:cNvPicPr/>
          <p:nvPr/>
        </p:nvPicPr>
        <p:blipFill>
          <a:blip r:embed="rId2"/>
          <a:stretch/>
        </p:blipFill>
        <p:spPr>
          <a:xfrm>
            <a:off x="0" y="3927240"/>
            <a:ext cx="9143280" cy="2586960"/>
          </a:xfrm>
          <a:prstGeom prst="rect">
            <a:avLst/>
          </a:prstGeom>
          <a:ln>
            <a:noFill/>
          </a:ln>
        </p:spPr>
      </p:pic>
      <p:sp>
        <p:nvSpPr>
          <p:cNvPr id="427" name="CustomShape 3"/>
          <p:cNvSpPr/>
          <p:nvPr/>
        </p:nvSpPr>
        <p:spPr>
          <a:xfrm>
            <a:off x="459000" y="2659320"/>
            <a:ext cx="7761600" cy="136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 algn="just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Relatively new and powerful tool for unsupervised generation of new images (introduced by Ian Goodfellow </a:t>
            </a:r>
            <a:r>
              <a:rPr lang="en-US" sz="1600" b="0" i="1" strike="noStrike" spc="-1">
                <a:solidFill>
                  <a:srgbClr val="003767"/>
                </a:solidFill>
                <a:latin typeface="SanukPro-Medium"/>
              </a:rPr>
              <a:t>et al. </a:t>
            </a: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in 2014)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Two adversarial nets where one generates photorealistic image in order to fool the other net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2"/>
          <p:cNvSpPr/>
          <p:nvPr/>
        </p:nvSpPr>
        <p:spPr>
          <a:xfrm>
            <a:off x="523080" y="1687680"/>
            <a:ext cx="756396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Generative adversarial networks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459000" y="2371320"/>
            <a:ext cx="6499440" cy="27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Limitations: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Hard to evaluate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Problems with complience with reality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Lack of idea of 3D perspective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Trouble with coordinating a global structure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Computationally expensive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431" name="Obraz 430"/>
          <p:cNvPicPr/>
          <p:nvPr/>
        </p:nvPicPr>
        <p:blipFill>
          <a:blip r:embed="rId2"/>
          <a:stretch/>
        </p:blipFill>
        <p:spPr>
          <a:xfrm>
            <a:off x="1737360" y="4297680"/>
            <a:ext cx="6170400" cy="24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Obraz 9"/>
          <p:cNvPicPr/>
          <p:nvPr/>
        </p:nvPicPr>
        <p:blipFill>
          <a:blip r:embed="rId2"/>
          <a:stretch/>
        </p:blipFill>
        <p:spPr>
          <a:xfrm>
            <a:off x="4854960" y="4378320"/>
            <a:ext cx="3870720" cy="220500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CE181E"/>
                </a:solidFill>
                <a:latin typeface="SanukPro-Medium"/>
              </a:rPr>
              <a:t> Deep learning – challenges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Overfitting and generalization problems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Large DNNs require huge amount of data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Data is often low quaility, biased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Uneven class balance within datasets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Deep learning – challenges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565640" y="4754160"/>
            <a:ext cx="2737440" cy="1514880"/>
          </a:xfrm>
          <a:prstGeom prst="rect">
            <a:avLst/>
          </a:prstGeom>
          <a:solidFill>
            <a:srgbClr val="FFFFFF"/>
          </a:solidFill>
          <a:ln w="12600">
            <a:solidFill>
              <a:srgbClr val="E31B2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t/>
            </a:r>
            <a:br/>
            <a:r>
              <a:rPr lang="en-US" sz="1600" b="1" strike="noStrike" spc="-1">
                <a:solidFill>
                  <a:srgbClr val="003767"/>
                </a:solidFill>
                <a:latin typeface="SanukPro-Light"/>
                <a:ea typeface="DejaVu Sans"/>
              </a:rPr>
              <a:t>VGG16</a:t>
            </a:r>
            <a:r>
              <a:t/>
            </a:r>
            <a:br/>
            <a:r>
              <a:rPr lang="en-US" sz="1600" b="0" strike="noStrike" spc="-1">
                <a:solidFill>
                  <a:srgbClr val="003767"/>
                </a:solidFill>
                <a:latin typeface="SanukPro-Light"/>
                <a:ea typeface="DejaVu Sans"/>
              </a:rPr>
              <a:t>widely used CNN model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Light"/>
                <a:ea typeface="DejaVu Sans"/>
              </a:rPr>
              <a:t>16 layers of neurons with 138 milions parameters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CE181E"/>
                </a:solidFill>
                <a:latin typeface="SanukPro-Medium"/>
              </a:rPr>
              <a:t> Deep learning – challenges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Overfitting and generalization problems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Large DNNs require huge amount of data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Data is often low quaility, biased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</a:rPr>
              <a:t>Uneven class balance within datasets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Deep learning – challenges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80" name="Obraz 6"/>
          <p:cNvPicPr/>
          <p:nvPr/>
        </p:nvPicPr>
        <p:blipFill>
          <a:blip r:embed="rId2"/>
          <a:stretch/>
        </p:blipFill>
        <p:spPr>
          <a:xfrm>
            <a:off x="967680" y="4518720"/>
            <a:ext cx="4199400" cy="2151000"/>
          </a:xfrm>
          <a:prstGeom prst="rect">
            <a:avLst/>
          </a:prstGeom>
          <a:ln>
            <a:noFill/>
          </a:ln>
        </p:spPr>
      </p:pic>
      <p:graphicFrame>
        <p:nvGraphicFramePr>
          <p:cNvPr id="181" name="Wykres 11"/>
          <p:cNvGraphicFramePr/>
          <p:nvPr/>
        </p:nvGraphicFramePr>
        <p:xfrm>
          <a:off x="5224680" y="2370240"/>
          <a:ext cx="3861000" cy="4344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CE181E"/>
                </a:solidFill>
                <a:latin typeface="SanukPro-Medium"/>
              </a:rPr>
              <a:t> Deep learning – challenges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Overfitting and generalization problems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Large DNNs require huge amount of data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Data is often low quaility, biased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Uneven class balance within datasets</a:t>
            </a:r>
            <a:endParaRPr lang="en-US" sz="1600" b="0" strike="noStrike" spc="-1">
              <a:latin typeface="Arial"/>
            </a:endParaRPr>
          </a:p>
          <a:p>
            <a:pPr marL="285840" indent="-285120" algn="ctr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t/>
            </a:r>
            <a:br/>
            <a:r>
              <a:rPr lang="en-US" sz="2000" b="0" strike="noStrike" spc="-1">
                <a:solidFill>
                  <a:srgbClr val="003767"/>
                </a:solidFill>
                <a:latin typeface="SanukPro-Medium"/>
              </a:rPr>
              <a:t>Partial remedy?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Deep learning – challenges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Overfitting and generalization problems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Large DNNs require huge amount of data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Data is often low quaility, biased</a:t>
            </a:r>
            <a:endParaRPr lang="en-US" sz="1600" b="0" strike="noStrike" spc="-1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751"/>
              </a:spcBef>
              <a:buClr>
                <a:srgbClr val="E31B23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</a:rPr>
              <a:t>Uneven class balance within datasets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20"/>
              </a:spcBef>
            </a:pPr>
            <a:r>
              <a:t/>
            </a:r>
            <a:br/>
            <a:r>
              <a:rPr lang="en-US" sz="2000" b="0" strike="noStrike" spc="-1">
                <a:solidFill>
                  <a:srgbClr val="003767"/>
                </a:solidFill>
                <a:latin typeface="SanukPro-Medium"/>
              </a:rPr>
              <a:t>Partial remedy?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51"/>
              </a:spcBef>
            </a:pPr>
            <a:r>
              <a:rPr lang="en-US" sz="2000" b="0" strike="noStrike" spc="-1">
                <a:solidFill>
                  <a:srgbClr val="CE181E"/>
                </a:solidFill>
                <a:latin typeface="SanukPro-Medium"/>
              </a:rPr>
              <a:t>Regularization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Deep learning – challenges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709080" y="536760"/>
            <a:ext cx="53766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1143000" y="2817360"/>
            <a:ext cx="6857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  <a:buClr>
                <a:srgbClr val="E31B23"/>
              </a:buClr>
              <a:buFont typeface="Wingdings" charset="2"/>
              <a:buChar char=""/>
            </a:pPr>
            <a:r>
              <a:rPr lang="en-US" sz="1600" b="1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Definition</a:t>
            </a: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182880" algn="ctr">
              <a:lnSpc>
                <a:spcPct val="90000"/>
              </a:lnSpc>
              <a:spcBef>
                <a:spcPts val="1729"/>
              </a:spcBef>
            </a:pPr>
            <a:r>
              <a:rPr lang="en-US" sz="1600" b="0" strike="noStrike" spc="-1">
                <a:solidFill>
                  <a:srgbClr val="003767"/>
                </a:solidFill>
                <a:latin typeface="SanukPro-Medium"/>
                <a:ea typeface="Microsoft YaHei"/>
              </a:rPr>
              <a:t>Regularization is any supplementary technique that aims at making the model generalize better, i.e. produce better results on the test set.</a:t>
            </a:r>
            <a:endParaRPr lang="en-US" sz="1600" b="0" strike="noStrike" spc="-1">
              <a:latin typeface="Arial"/>
            </a:endParaRPr>
          </a:p>
          <a:p>
            <a:pPr marL="18288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endParaRPr lang="en-US" sz="1600" b="0" strike="noStrike" spc="-1">
              <a:latin typeface="Arial"/>
            </a:endParaRPr>
          </a:p>
          <a:p>
            <a:pPr marL="18288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endParaRPr lang="en-US" sz="1600" b="0" strike="noStrike" spc="-1">
              <a:latin typeface="Arial"/>
            </a:endParaRPr>
          </a:p>
          <a:p>
            <a:pPr marL="182880">
              <a:lnSpc>
                <a:spcPct val="90000"/>
              </a:lnSpc>
              <a:spcBef>
                <a:spcPts val="1035"/>
              </a:spcBef>
              <a:spcAft>
                <a:spcPts val="283"/>
              </a:spcAft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523080" y="1687680"/>
            <a:ext cx="418860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SanukPro-Medium"/>
              </a:rPr>
              <a:t>Regularization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183240" y="6584040"/>
            <a:ext cx="802440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*Kukačka, J., Golkov, V., &amp; Cremers, D. (2017). Regularization for deep learning: A taxonomy. arXiv preprint arXiv:1710.10686.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</Template>
  <TotalTime>31548</TotalTime>
  <Words>1538</Words>
  <Application>Microsoft Office PowerPoint</Application>
  <PresentationFormat>Pokaz na ekranie (4:3)</PresentationFormat>
  <Paragraphs>274</Paragraphs>
  <Slides>42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4</vt:i4>
      </vt:variant>
      <vt:variant>
        <vt:lpstr>Tytuły slajdów</vt:lpstr>
      </vt:variant>
      <vt:variant>
        <vt:i4>42</vt:i4>
      </vt:variant>
    </vt:vector>
  </HeadingPairs>
  <TitlesOfParts>
    <vt:vector size="53" baseType="lpstr">
      <vt:lpstr>Microsoft YaHei</vt:lpstr>
      <vt:lpstr>Arial</vt:lpstr>
      <vt:lpstr>DejaVu Sans</vt:lpstr>
      <vt:lpstr>SanukPro-Light</vt:lpstr>
      <vt:lpstr>SanukPro-Medium</vt:lpstr>
      <vt:lpstr>Symbol</vt:lpstr>
      <vt:lpstr>Wingdings</vt:lpstr>
      <vt:lpstr>Office Theme</vt:lpstr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subject/>
  <dc:creator>Ewa</dc:creator>
  <dc:description/>
  <cp:lastModifiedBy>Agnieszka Mikołajczyk</cp:lastModifiedBy>
  <cp:revision>120</cp:revision>
  <dcterms:created xsi:type="dcterms:W3CDTF">2017-05-26T10:51:07Z</dcterms:created>
  <dcterms:modified xsi:type="dcterms:W3CDTF">2020-01-26T12:31:30Z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Pokaz na ekranie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40</vt:i4>
  </property>
</Properties>
</file>